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4" r:id="rId9"/>
    <p:sldId id="265" r:id="rId10"/>
  </p:sldIdLst>
  <p:sldSz cx="9144000" cy="5143500" type="screen16x9"/>
  <p:notesSz cx="6858000" cy="9144000"/>
  <p:embeddedFontLst>
    <p:embeddedFont>
      <p:font typeface="Aparajita" panose="02020603050405020304" pitchFamily="18" charset="0"/>
      <p:regular r:id="rId12"/>
      <p:bold r:id="rId13"/>
      <p:italic r:id="rId14"/>
      <p:boldItalic r:id="rId15"/>
    </p:embeddedFont>
    <p:embeddedFont>
      <p:font typeface="Google Sans"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66"/>
    <a:srgbClr val="009894"/>
    <a:srgbClr val="05BDAB"/>
    <a:srgbClr val="009999"/>
    <a:srgbClr val="33CCCC"/>
    <a:srgbClr val="00F66F"/>
    <a:srgbClr val="FA5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29B305-85D4-4BE7-A873-70A55FC0101B}" v="65" dt="2026-01-04T05:30:11.5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34" autoAdjust="0"/>
    <p:restoredTop sz="94660"/>
  </p:normalViewPr>
  <p:slideViewPr>
    <p:cSldViewPr snapToGrid="0">
      <p:cViewPr>
        <p:scale>
          <a:sx n="90" d="100"/>
          <a:sy n="90" d="100"/>
        </p:scale>
        <p:origin x="1536" y="2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6b357bd68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6b357bd68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6b357bd68a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6b357bd68a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36b357bd68a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36b357bd68a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6b357bd68a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6b357bd68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6b357bd68a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6b357bd68a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6b357bd68a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6b357bd68a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6b357bd68a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6b357bd68a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36b357bd68a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36b357bd68a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2362307" y="1614553"/>
            <a:ext cx="4709025" cy="786581"/>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IN" sz="4000" dirty="0">
                <a:solidFill>
                  <a:schemeClr val="accent4">
                    <a:lumMod val="75000"/>
                  </a:schemeClr>
                </a:solidFill>
                <a:latin typeface="Aparajita" panose="02020603050405020304" pitchFamily="18" charset="0"/>
                <a:cs typeface="Aparajita" panose="02020603050405020304" pitchFamily="18" charset="0"/>
              </a:rPr>
              <a:t>st25</a:t>
            </a:r>
            <a:br>
              <a:rPr lang="en-IN" sz="4000" dirty="0">
                <a:solidFill>
                  <a:schemeClr val="accent4">
                    <a:lumMod val="75000"/>
                  </a:schemeClr>
                </a:solidFill>
                <a:latin typeface="Aparajita" panose="02020603050405020304" pitchFamily="18" charset="0"/>
                <a:cs typeface="Aparajita" panose="02020603050405020304" pitchFamily="18" charset="0"/>
              </a:rPr>
            </a:br>
            <a:endParaRPr sz="4000" dirty="0">
              <a:solidFill>
                <a:schemeClr val="accent4">
                  <a:lumMod val="75000"/>
                </a:schemeClr>
              </a:solidFill>
              <a:latin typeface="Aparajita" panose="02020603050405020304" pitchFamily="18" charset="0"/>
              <a:cs typeface="Aparajita" panose="02020603050405020304" pitchFamily="18" charset="0"/>
            </a:endParaRPr>
          </a:p>
        </p:txBody>
      </p:sp>
      <p:sp>
        <p:nvSpPr>
          <p:cNvPr id="55" name="Google Shape;55;p13"/>
          <p:cNvSpPr txBox="1">
            <a:spLocks noGrp="1"/>
          </p:cNvSpPr>
          <p:nvPr>
            <p:ph type="subTitle" idx="1"/>
          </p:nvPr>
        </p:nvSpPr>
        <p:spPr>
          <a:xfrm flipH="1">
            <a:off x="9956799" y="2834125"/>
            <a:ext cx="999066"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dirty="0"/>
              <a:t>.</a:t>
            </a:r>
            <a:endParaRPr dirty="0"/>
          </a:p>
        </p:txBody>
      </p:sp>
      <p:sp>
        <p:nvSpPr>
          <p:cNvPr id="57" name="Google Shape;57;p13"/>
          <p:cNvSpPr txBox="1"/>
          <p:nvPr/>
        </p:nvSpPr>
        <p:spPr>
          <a:xfrm>
            <a:off x="265450" y="2399364"/>
            <a:ext cx="6575100" cy="175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1800" b="1" dirty="0">
                <a:latin typeface="Google Sans"/>
                <a:ea typeface="Google Sans"/>
                <a:cs typeface="Google Sans"/>
                <a:sym typeface="Google Sans"/>
              </a:rPr>
              <a:t>Team Name: </a:t>
            </a:r>
            <a:r>
              <a:rPr lang="en-IN" sz="1800" dirty="0" err="1">
                <a:latin typeface="Google Sans"/>
                <a:ea typeface="Google Sans"/>
                <a:cs typeface="Google Sans"/>
                <a:sym typeface="Google Sans"/>
              </a:rPr>
              <a:t>MindFlayer</a:t>
            </a:r>
            <a:endParaRPr lang="en-IN" sz="1800" b="1" dirty="0">
              <a:latin typeface="Google Sans"/>
              <a:ea typeface="Google Sans"/>
              <a:cs typeface="Google Sans"/>
              <a:sym typeface="Google Sans"/>
            </a:endParaRPr>
          </a:p>
          <a:p>
            <a:pPr marL="0" lvl="0" indent="0" algn="l" rtl="0">
              <a:spcBef>
                <a:spcPts val="0"/>
              </a:spcBef>
              <a:spcAft>
                <a:spcPts val="0"/>
              </a:spcAft>
              <a:buNone/>
            </a:pPr>
            <a:r>
              <a:rPr lang="en-IN" sz="1800" b="1" dirty="0">
                <a:latin typeface="Google Sans"/>
                <a:ea typeface="Google Sans"/>
                <a:cs typeface="Google Sans"/>
                <a:sym typeface="Google Sans"/>
              </a:rPr>
              <a:t>Team Leader: </a:t>
            </a:r>
            <a:r>
              <a:rPr lang="en-IN" sz="1800" dirty="0">
                <a:latin typeface="Google Sans"/>
                <a:ea typeface="Google Sans"/>
                <a:cs typeface="Google Sans"/>
                <a:sym typeface="Google Sans"/>
              </a:rPr>
              <a:t>Vishvaa K</a:t>
            </a:r>
          </a:p>
          <a:p>
            <a:pPr marL="0" lvl="0" indent="0" algn="l" rtl="0">
              <a:spcBef>
                <a:spcPts val="0"/>
              </a:spcBef>
              <a:spcAft>
                <a:spcPts val="0"/>
              </a:spcAft>
              <a:buNone/>
            </a:pPr>
            <a:r>
              <a:rPr lang="en-IN" sz="1800" b="1" dirty="0">
                <a:latin typeface="Google Sans"/>
                <a:ea typeface="Google Sans"/>
                <a:cs typeface="Google Sans"/>
                <a:sym typeface="Google Sans"/>
              </a:rPr>
              <a:t>Team members: </a:t>
            </a:r>
            <a:r>
              <a:rPr lang="en-IN" sz="1800" dirty="0">
                <a:latin typeface="Google Sans"/>
                <a:ea typeface="Google Sans"/>
                <a:cs typeface="Google Sans"/>
                <a:sym typeface="Google Sans"/>
              </a:rPr>
              <a:t>Geethanjali VN, Indhu P, James Jacob I</a:t>
            </a:r>
            <a:endParaRPr lang="en-IN" sz="1800" b="1" dirty="0">
              <a:latin typeface="Google Sans"/>
              <a:ea typeface="Google Sans"/>
              <a:cs typeface="Google Sans"/>
              <a:sym typeface="Google Sans"/>
            </a:endParaRPr>
          </a:p>
          <a:p>
            <a:pPr marL="0" lvl="0" indent="0" algn="l" rtl="0">
              <a:spcBef>
                <a:spcPts val="0"/>
              </a:spcBef>
              <a:spcAft>
                <a:spcPts val="0"/>
              </a:spcAft>
              <a:buNone/>
            </a:pPr>
            <a:r>
              <a:rPr lang="en-IN" sz="1800" b="1" dirty="0">
                <a:latin typeface="Google Sans"/>
                <a:ea typeface="Google Sans"/>
                <a:cs typeface="Google Sans"/>
                <a:sym typeface="Google Sans"/>
              </a:rPr>
              <a:t>Problem statement: </a:t>
            </a:r>
            <a:r>
              <a:rPr lang="en-GB" sz="1800" dirty="0">
                <a:latin typeface="Google Sans"/>
                <a:ea typeface="Google Sans"/>
                <a:cs typeface="Google Sans"/>
                <a:sym typeface="Google Sans"/>
              </a:rPr>
              <a:t>Automation Testing with LLM</a:t>
            </a:r>
          </a:p>
          <a:p>
            <a:pPr marL="0" lvl="0" indent="0" algn="l" rtl="0">
              <a:spcBef>
                <a:spcPts val="0"/>
              </a:spcBef>
              <a:spcAft>
                <a:spcPts val="0"/>
              </a:spcAft>
              <a:buNone/>
            </a:pPr>
            <a:r>
              <a:rPr lang="en-GB" sz="1800" b="1" dirty="0">
                <a:latin typeface="Google Sans"/>
                <a:ea typeface="Google Sans"/>
                <a:cs typeface="Google Sans"/>
                <a:sym typeface="Google Sans"/>
              </a:rPr>
              <a:t>Theme</a:t>
            </a:r>
            <a:r>
              <a:rPr lang="en-GB" sz="1800" dirty="0">
                <a:latin typeface="Google Sans"/>
                <a:ea typeface="Google Sans"/>
                <a:cs typeface="Google Sans"/>
                <a:sym typeface="Google Sans"/>
              </a:rPr>
              <a:t>: GenAI &amp; Intelligent Automation</a:t>
            </a:r>
            <a:endParaRPr lang="en-IN" sz="1800" dirty="0">
              <a:latin typeface="Google Sans"/>
              <a:ea typeface="Google Sans"/>
              <a:cs typeface="Google Sans"/>
              <a:sym typeface="Google Sans"/>
            </a:endParaRPr>
          </a:p>
        </p:txBody>
      </p:sp>
      <p:pic>
        <p:nvPicPr>
          <p:cNvPr id="13" name="Picture 12">
            <a:extLst>
              <a:ext uri="{FF2B5EF4-FFF2-40B4-BE49-F238E27FC236}">
                <a16:creationId xmlns:a16="http://schemas.microsoft.com/office/drawing/2014/main" id="{789A669A-A118-173A-828D-D877698D1290}"/>
              </a:ext>
            </a:extLst>
          </p:cNvPr>
          <p:cNvPicPr>
            <a:picLocks noChangeAspect="1"/>
          </p:cNvPicPr>
          <p:nvPr/>
        </p:nvPicPr>
        <p:blipFill>
          <a:blip r:embed="rId3"/>
          <a:stretch>
            <a:fillRect/>
          </a:stretch>
        </p:blipFill>
        <p:spPr>
          <a:xfrm>
            <a:off x="0" y="108796"/>
            <a:ext cx="9144000" cy="1899047"/>
          </a:xfrm>
          <a:prstGeom prst="rect">
            <a:avLst/>
          </a:prstGeom>
        </p:spPr>
      </p:pic>
      <p:pic>
        <p:nvPicPr>
          <p:cNvPr id="15" name="Picture 14">
            <a:extLst>
              <a:ext uri="{FF2B5EF4-FFF2-40B4-BE49-F238E27FC236}">
                <a16:creationId xmlns:a16="http://schemas.microsoft.com/office/drawing/2014/main" id="{D86E00F4-FDA5-FAF6-661E-6651DA3DFE31}"/>
              </a:ext>
            </a:extLst>
          </p:cNvPr>
          <p:cNvPicPr>
            <a:picLocks noChangeAspect="1"/>
          </p:cNvPicPr>
          <p:nvPr/>
        </p:nvPicPr>
        <p:blipFill>
          <a:blip r:embed="rId4"/>
          <a:stretch>
            <a:fillRect/>
          </a:stretch>
        </p:blipFill>
        <p:spPr>
          <a:xfrm>
            <a:off x="6426200" y="2325391"/>
            <a:ext cx="2353733" cy="189904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ctrTitle"/>
          </p:nvPr>
        </p:nvSpPr>
        <p:spPr>
          <a:xfrm>
            <a:off x="10854266" y="2740531"/>
            <a:ext cx="534974" cy="45719"/>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IN" dirty="0"/>
              <a:t>.</a:t>
            </a:r>
            <a:endParaRPr dirty="0"/>
          </a:p>
        </p:txBody>
      </p:sp>
      <p:sp>
        <p:nvSpPr>
          <p:cNvPr id="63" name="Google Shape;63;p14"/>
          <p:cNvSpPr txBox="1">
            <a:spLocks noGrp="1"/>
          </p:cNvSpPr>
          <p:nvPr>
            <p:ph type="subTitle" idx="1"/>
          </p:nvPr>
        </p:nvSpPr>
        <p:spPr>
          <a:xfrm>
            <a:off x="10126133" y="4138262"/>
            <a:ext cx="262467" cy="7926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0"/>
              </a:spcAft>
              <a:buNone/>
            </a:pPr>
            <a:r>
              <a:rPr lang="en-IN" dirty="0"/>
              <a:t>Hi</a:t>
            </a:r>
          </a:p>
          <a:p>
            <a:pPr marL="0" lvl="0" indent="0" algn="ctr" rtl="0">
              <a:spcBef>
                <a:spcPts val="0"/>
              </a:spcBef>
              <a:spcAft>
                <a:spcPts val="0"/>
              </a:spcAft>
              <a:buNone/>
            </a:pPr>
            <a:endParaRPr dirty="0"/>
          </a:p>
        </p:txBody>
      </p:sp>
      <p:sp>
        <p:nvSpPr>
          <p:cNvPr id="6" name="TextBox 5">
            <a:extLst>
              <a:ext uri="{FF2B5EF4-FFF2-40B4-BE49-F238E27FC236}">
                <a16:creationId xmlns:a16="http://schemas.microsoft.com/office/drawing/2014/main" id="{FAEBCFA8-F5BF-DD59-3101-8056631E3E9C}"/>
              </a:ext>
            </a:extLst>
          </p:cNvPr>
          <p:cNvSpPr txBox="1"/>
          <p:nvPr/>
        </p:nvSpPr>
        <p:spPr>
          <a:xfrm>
            <a:off x="246918" y="552583"/>
            <a:ext cx="8650163" cy="1092607"/>
          </a:xfrm>
          <a:prstGeom prst="rect">
            <a:avLst/>
          </a:prstGeom>
          <a:noFill/>
        </p:spPr>
        <p:txBody>
          <a:bodyPr wrap="square">
            <a:spAutoFit/>
          </a:bodyPr>
          <a:lstStyle/>
          <a:p>
            <a:pPr algn="just"/>
            <a:r>
              <a:rPr lang="en-US" sz="1300" b="1" dirty="0" err="1">
                <a:latin typeface="Google Sans" panose="020B0604020202020204" charset="0"/>
                <a:ea typeface="Google Sans" panose="020B0604020202020204" charset="0"/>
                <a:cs typeface="Google Sans" panose="020B0604020202020204" charset="0"/>
              </a:rPr>
              <a:t>MindFlayer</a:t>
            </a:r>
            <a:r>
              <a:rPr lang="en-US" sz="1300" dirty="0">
                <a:latin typeface="Google Sans" panose="020B0604020202020204" charset="0"/>
                <a:ea typeface="Google Sans" panose="020B0604020202020204" charset="0"/>
                <a:cs typeface="Google Sans" panose="020B0604020202020204" charset="0"/>
              </a:rPr>
              <a:t> is an intelligent automation system that uses Large Language Models to generate, validate, and optimize software test cases directly from user stories and functional requirements. It understands application context, identifies missing or redundant test scenarios, and focuses only on coverage gaps. The system produces executable API test cases in structured formats like </a:t>
            </a:r>
            <a:r>
              <a:rPr lang="en-US" sz="1300" dirty="0" err="1">
                <a:latin typeface="Google Sans" panose="020B0604020202020204" charset="0"/>
                <a:ea typeface="Google Sans" panose="020B0604020202020204" charset="0"/>
                <a:cs typeface="Google Sans" panose="020B0604020202020204" charset="0"/>
              </a:rPr>
              <a:t>PyTest</a:t>
            </a:r>
            <a:r>
              <a:rPr lang="en-US" sz="1300" dirty="0">
                <a:latin typeface="Google Sans" panose="020B0604020202020204" charset="0"/>
                <a:ea typeface="Google Sans" panose="020B0604020202020204" charset="0"/>
                <a:cs typeface="Google Sans" panose="020B0604020202020204" charset="0"/>
              </a:rPr>
              <a:t> or Postman. By separating test planning from test generation, </a:t>
            </a:r>
            <a:r>
              <a:rPr lang="en-US" sz="1300" dirty="0" err="1">
                <a:latin typeface="Google Sans" panose="020B0604020202020204" charset="0"/>
                <a:ea typeface="Google Sans" panose="020B0604020202020204" charset="0"/>
                <a:cs typeface="Google Sans" panose="020B0604020202020204" charset="0"/>
              </a:rPr>
              <a:t>MindFlayer</a:t>
            </a:r>
            <a:r>
              <a:rPr lang="en-US" sz="1300" dirty="0">
                <a:latin typeface="Google Sans" panose="020B0604020202020204" charset="0"/>
                <a:ea typeface="Google Sans" panose="020B0604020202020204" charset="0"/>
                <a:cs typeface="Google Sans" panose="020B0604020202020204" charset="0"/>
              </a:rPr>
              <a:t> ensures accuracy, consistency, and high test coverage with minimal manual effort.</a:t>
            </a:r>
            <a:endParaRPr lang="en-IN" sz="1300" dirty="0">
              <a:latin typeface="Google Sans" panose="020B0604020202020204" charset="0"/>
              <a:ea typeface="Google Sans" panose="020B0604020202020204" charset="0"/>
              <a:cs typeface="Google Sans" panose="020B0604020202020204" charset="0"/>
            </a:endParaRPr>
          </a:p>
        </p:txBody>
      </p:sp>
      <p:sp>
        <p:nvSpPr>
          <p:cNvPr id="7" name="TextBox 6">
            <a:extLst>
              <a:ext uri="{FF2B5EF4-FFF2-40B4-BE49-F238E27FC236}">
                <a16:creationId xmlns:a16="http://schemas.microsoft.com/office/drawing/2014/main" id="{87555A60-21DD-BD9A-6938-735C14015250}"/>
              </a:ext>
            </a:extLst>
          </p:cNvPr>
          <p:cNvSpPr txBox="1"/>
          <p:nvPr/>
        </p:nvSpPr>
        <p:spPr>
          <a:xfrm>
            <a:off x="317445" y="2013844"/>
            <a:ext cx="8661510" cy="1963551"/>
          </a:xfrm>
          <a:prstGeom prst="rect">
            <a:avLst/>
          </a:prstGeom>
          <a:noFill/>
        </p:spPr>
        <p:txBody>
          <a:bodyPr wrap="square" rtlCol="0">
            <a:spAutoFit/>
          </a:bodyPr>
          <a:lstStyle/>
          <a:p>
            <a:pPr algn="just"/>
            <a:r>
              <a:rPr lang="en-US" sz="1300" b="1" dirty="0" err="1">
                <a:latin typeface="Google Sans" panose="020B0604020202020204" charset="0"/>
                <a:ea typeface="Google Sans" panose="020B0604020202020204" charset="0"/>
                <a:cs typeface="Google Sans" panose="020B0604020202020204" charset="0"/>
              </a:rPr>
              <a:t>MindFlayer</a:t>
            </a:r>
            <a:r>
              <a:rPr lang="en-US" sz="1300" b="1" dirty="0">
                <a:latin typeface="Google Sans" panose="020B0604020202020204" charset="0"/>
                <a:ea typeface="Google Sans" panose="020B0604020202020204" charset="0"/>
                <a:cs typeface="Google Sans" panose="020B0604020202020204" charset="0"/>
              </a:rPr>
              <a:t> – Bringing intelligent test coverage to every API, with autonomous LLM agents.</a:t>
            </a:r>
            <a:endParaRPr lang="en-GB" sz="1300" b="1" dirty="0">
              <a:latin typeface="Google Sans" panose="020B0604020202020204" charset="0"/>
              <a:ea typeface="Google Sans" panose="020B0604020202020204" charset="0"/>
              <a:cs typeface="Google Sans" panose="020B0604020202020204" charset="0"/>
            </a:endParaRPr>
          </a:p>
          <a:p>
            <a:pPr algn="just"/>
            <a:endParaRPr lang="en-GB" sz="1300" b="1" dirty="0">
              <a:latin typeface="Google Sans" panose="020B0604020202020204" charset="0"/>
              <a:ea typeface="Google Sans" panose="020B0604020202020204" charset="0"/>
              <a:cs typeface="Google Sans" panose="020B0604020202020204" charset="0"/>
            </a:endParaRPr>
          </a:p>
          <a:p>
            <a:pPr marL="285750" indent="-285750" algn="just">
              <a:lnSpc>
                <a:spcPct val="150000"/>
              </a:lnSpc>
              <a:buFont typeface="Arial" panose="020B0604020202020204" pitchFamily="34" charset="0"/>
              <a:buChar char="•"/>
            </a:pPr>
            <a:r>
              <a:rPr lang="en-GB" sz="1300" b="1" dirty="0" err="1">
                <a:latin typeface="Google Sans" panose="020B0604020202020204" charset="0"/>
                <a:ea typeface="Google Sans" panose="020B0604020202020204" charset="0"/>
                <a:cs typeface="Google Sans" panose="020B0604020202020204" charset="0"/>
              </a:rPr>
              <a:t>ReqSense</a:t>
            </a:r>
            <a:r>
              <a:rPr lang="en-GB" sz="1300" b="1" dirty="0">
                <a:latin typeface="Google Sans" panose="020B0604020202020204" charset="0"/>
                <a:ea typeface="Google Sans" panose="020B0604020202020204" charset="0"/>
                <a:cs typeface="Google Sans" panose="020B0604020202020204" charset="0"/>
              </a:rPr>
              <a:t> - </a:t>
            </a:r>
            <a:r>
              <a:rPr lang="en-US" sz="1300" dirty="0"/>
              <a:t>Understands user stories and API requirements, extracting endpoints, constraints automatically.</a:t>
            </a:r>
          </a:p>
          <a:p>
            <a:pPr marL="285750" indent="-285750" algn="just">
              <a:lnSpc>
                <a:spcPct val="150000"/>
              </a:lnSpc>
              <a:buFont typeface="Arial" panose="020B0604020202020204" pitchFamily="34" charset="0"/>
              <a:buChar char="•"/>
            </a:pPr>
            <a:r>
              <a:rPr lang="en-GB" sz="1300" b="1" dirty="0" err="1">
                <a:latin typeface="Google Sans" panose="020B0604020202020204" charset="0"/>
                <a:ea typeface="Google Sans" panose="020B0604020202020204" charset="0"/>
                <a:cs typeface="Google Sans" panose="020B0604020202020204" charset="0"/>
              </a:rPr>
              <a:t>ContextForge</a:t>
            </a:r>
            <a:r>
              <a:rPr lang="en-GB" sz="1300" dirty="0">
                <a:latin typeface="Google Sans" panose="020B0604020202020204" charset="0"/>
                <a:ea typeface="Google Sans" panose="020B0604020202020204" charset="0"/>
                <a:cs typeface="Google Sans" panose="020B0604020202020204" charset="0"/>
              </a:rPr>
              <a:t> - </a:t>
            </a:r>
            <a:r>
              <a:rPr lang="en-US" sz="1300" dirty="0">
                <a:latin typeface="Google Sans" panose="020B0604020202020204" charset="0"/>
                <a:ea typeface="Google Sans" panose="020B0604020202020204" charset="0"/>
                <a:cs typeface="Google Sans" panose="020B0604020202020204" charset="0"/>
              </a:rPr>
              <a:t>Builds a complete system context by authentication rules, and existing test knowledge.</a:t>
            </a:r>
          </a:p>
          <a:p>
            <a:pPr marL="285750" indent="-285750" algn="just">
              <a:lnSpc>
                <a:spcPct val="150000"/>
              </a:lnSpc>
              <a:buFont typeface="Arial" panose="020B0604020202020204" pitchFamily="34" charset="0"/>
              <a:buChar char="•"/>
            </a:pPr>
            <a:r>
              <a:rPr lang="en-GB" sz="1300" b="1" dirty="0" err="1">
                <a:latin typeface="Google Sans" panose="020B0604020202020204" charset="0"/>
                <a:ea typeface="Google Sans" panose="020B0604020202020204" charset="0"/>
                <a:cs typeface="Google Sans" panose="020B0604020202020204" charset="0"/>
              </a:rPr>
              <a:t>TestPlanner</a:t>
            </a:r>
            <a:r>
              <a:rPr lang="en-GB" sz="1300" b="1" dirty="0">
                <a:latin typeface="Google Sans" panose="020B0604020202020204" charset="0"/>
                <a:ea typeface="Google Sans" panose="020B0604020202020204" charset="0"/>
                <a:cs typeface="Google Sans" panose="020B0604020202020204" charset="0"/>
              </a:rPr>
              <a:t> AI</a:t>
            </a:r>
            <a:r>
              <a:rPr lang="en-GB" sz="1300" dirty="0">
                <a:latin typeface="Google Sans" panose="020B0604020202020204" charset="0"/>
                <a:ea typeface="Google Sans" panose="020B0604020202020204" charset="0"/>
                <a:cs typeface="Google Sans" panose="020B0604020202020204" charset="0"/>
              </a:rPr>
              <a:t>- </a:t>
            </a:r>
            <a:r>
              <a:rPr lang="en-US" sz="1300" dirty="0">
                <a:latin typeface="Google Sans" panose="020B0604020202020204" charset="0"/>
                <a:ea typeface="Google Sans" panose="020B0604020202020204" charset="0"/>
                <a:cs typeface="Google Sans" panose="020B0604020202020204" charset="0"/>
              </a:rPr>
              <a:t>Generates executable, production-ready API test code only for uncovered scenarios.</a:t>
            </a:r>
          </a:p>
          <a:p>
            <a:pPr marL="285750" indent="-285750" algn="just">
              <a:lnSpc>
                <a:spcPct val="150000"/>
              </a:lnSpc>
              <a:buFont typeface="Arial" panose="020B0604020202020204" pitchFamily="34" charset="0"/>
              <a:buChar char="•"/>
            </a:pPr>
            <a:r>
              <a:rPr lang="en-GB" sz="1300" b="1" dirty="0">
                <a:latin typeface="Google Sans" panose="020B0604020202020204" charset="0"/>
                <a:ea typeface="Google Sans" panose="020B0604020202020204" charset="0"/>
                <a:cs typeface="Google Sans" panose="020B0604020202020204" charset="0"/>
              </a:rPr>
              <a:t>Validator Core - </a:t>
            </a:r>
            <a:r>
              <a:rPr lang="en-US" sz="1300" dirty="0">
                <a:latin typeface="Google Sans" panose="020B0604020202020204" charset="0"/>
                <a:ea typeface="Google Sans" panose="020B0604020202020204" charset="0"/>
                <a:cs typeface="Google Sans" panose="020B0604020202020204" charset="0"/>
              </a:rPr>
              <a:t>Verifies logical correctness and ensures complete, consistent test coverage.</a:t>
            </a:r>
            <a:endParaRPr lang="en-GB" sz="1300" dirty="0">
              <a:latin typeface="Google Sans" panose="020B0604020202020204" charset="0"/>
              <a:ea typeface="Google Sans" panose="020B0604020202020204" charset="0"/>
              <a:cs typeface="Google Sans" panose="020B0604020202020204" charset="0"/>
            </a:endParaRPr>
          </a:p>
          <a:p>
            <a:pPr marL="285750" indent="-285750" algn="just">
              <a:lnSpc>
                <a:spcPct val="150000"/>
              </a:lnSpc>
              <a:buFont typeface="Arial" panose="020B0604020202020204" pitchFamily="34" charset="0"/>
              <a:buChar char="•"/>
            </a:pPr>
            <a:r>
              <a:rPr lang="en-GB" sz="1300" b="1" dirty="0">
                <a:latin typeface="Google Sans" panose="020B0604020202020204" charset="0"/>
                <a:ea typeface="Google Sans" panose="020B0604020202020204" charset="0"/>
                <a:cs typeface="Google Sans" panose="020B0604020202020204" charset="0"/>
              </a:rPr>
              <a:t>Orchestrator - </a:t>
            </a:r>
            <a:r>
              <a:rPr lang="en-US" sz="1300" dirty="0">
                <a:latin typeface="Google Sans" panose="020B0604020202020204" charset="0"/>
                <a:ea typeface="Google Sans" panose="020B0604020202020204" charset="0"/>
                <a:cs typeface="Google Sans" panose="020B0604020202020204" charset="0"/>
              </a:rPr>
              <a:t>Coordinates all agents to deliver optimized, context-aware test automation.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flipH="1">
            <a:off x="9846732" y="2173629"/>
            <a:ext cx="1083733" cy="623546"/>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IN" sz="1100" dirty="0"/>
              <a:t>hi</a:t>
            </a:r>
            <a:endParaRPr sz="1100" dirty="0"/>
          </a:p>
        </p:txBody>
      </p:sp>
      <p:sp>
        <p:nvSpPr>
          <p:cNvPr id="71" name="Google Shape;71;p15"/>
          <p:cNvSpPr txBox="1">
            <a:spLocks noGrp="1"/>
          </p:cNvSpPr>
          <p:nvPr>
            <p:ph type="subTitle" idx="1"/>
          </p:nvPr>
        </p:nvSpPr>
        <p:spPr>
          <a:xfrm flipH="1">
            <a:off x="10642599" y="2834125"/>
            <a:ext cx="745066"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1050" dirty="0"/>
              <a:t>hello</a:t>
            </a:r>
            <a:endParaRPr sz="1050" dirty="0"/>
          </a:p>
        </p:txBody>
      </p:sp>
      <p:sp>
        <p:nvSpPr>
          <p:cNvPr id="2" name="Rectangles 11">
            <a:extLst>
              <a:ext uri="{FF2B5EF4-FFF2-40B4-BE49-F238E27FC236}">
                <a16:creationId xmlns:a16="http://schemas.microsoft.com/office/drawing/2014/main" id="{39FC662A-FF11-4F41-F7A3-8D843BD7BCFC}"/>
              </a:ext>
            </a:extLst>
          </p:cNvPr>
          <p:cNvSpPr/>
          <p:nvPr/>
        </p:nvSpPr>
        <p:spPr>
          <a:xfrm>
            <a:off x="210141" y="475719"/>
            <a:ext cx="4789725" cy="1545510"/>
          </a:xfrm>
          <a:prstGeom prst="rect">
            <a:avLst/>
          </a:prstGeom>
          <a:ln>
            <a:solidFill>
              <a:srgbClr val="05BDAB"/>
            </a:solidFill>
          </a:ln>
        </p:spPr>
        <p:style>
          <a:lnRef idx="2">
            <a:schemeClr val="accent1"/>
          </a:lnRef>
          <a:fillRef idx="0">
            <a:srgbClr val="FFFFFF"/>
          </a:fillRef>
          <a:effectRef idx="0">
            <a:srgbClr val="FFFFFF"/>
          </a:effectRef>
          <a:fontRef idx="minor">
            <a:schemeClr val="tx1"/>
          </a:fontRef>
        </p:style>
        <p:txBody>
          <a:bodyPr/>
          <a:lstStyle/>
          <a:p>
            <a:endParaRPr lang="en-US"/>
          </a:p>
        </p:txBody>
      </p:sp>
      <p:sp>
        <p:nvSpPr>
          <p:cNvPr id="5" name="TextBox 4">
            <a:extLst>
              <a:ext uri="{FF2B5EF4-FFF2-40B4-BE49-F238E27FC236}">
                <a16:creationId xmlns:a16="http://schemas.microsoft.com/office/drawing/2014/main" id="{97030628-5D5A-7F86-0A60-46001FCE4614}"/>
              </a:ext>
            </a:extLst>
          </p:cNvPr>
          <p:cNvSpPr txBox="1"/>
          <p:nvPr/>
        </p:nvSpPr>
        <p:spPr>
          <a:xfrm>
            <a:off x="222250" y="561014"/>
            <a:ext cx="1754006" cy="323165"/>
          </a:xfrm>
          <a:prstGeom prst="rect">
            <a:avLst/>
          </a:prstGeom>
          <a:noFill/>
        </p:spPr>
        <p:txBody>
          <a:bodyPr wrap="none" rtlCol="0">
            <a:spAutoFit/>
          </a:bodyPr>
          <a:lstStyle/>
          <a:p>
            <a:r>
              <a:rPr lang="en-IN" sz="1500" b="1" dirty="0">
                <a:solidFill>
                  <a:srgbClr val="006666"/>
                </a:solidFill>
                <a:latin typeface="Google Sans" panose="020B0604020202020204" charset="0"/>
                <a:ea typeface="Google Sans" panose="020B0604020202020204" charset="0"/>
                <a:cs typeface="Google Sans" panose="020B0604020202020204" charset="0"/>
              </a:rPr>
              <a:t>Problem Context</a:t>
            </a:r>
          </a:p>
        </p:txBody>
      </p:sp>
      <p:sp>
        <p:nvSpPr>
          <p:cNvPr id="9" name="Rectangle 3">
            <a:extLst>
              <a:ext uri="{FF2B5EF4-FFF2-40B4-BE49-F238E27FC236}">
                <a16:creationId xmlns:a16="http://schemas.microsoft.com/office/drawing/2014/main" id="{21D9336E-19A0-AEA3-F527-59D2DD3698D0}"/>
              </a:ext>
            </a:extLst>
          </p:cNvPr>
          <p:cNvSpPr>
            <a:spLocks noChangeArrowheads="1"/>
          </p:cNvSpPr>
          <p:nvPr/>
        </p:nvSpPr>
        <p:spPr bwMode="auto">
          <a:xfrm>
            <a:off x="269537" y="928622"/>
            <a:ext cx="4670931" cy="10926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Software teams lack </a:t>
            </a: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intelligent, context-aware </a:t>
            </a: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test automation that understands system behavior and existing coverage.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current LLM tools </a:t>
            </a: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generate </a:t>
            </a: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generic or duplicate tests </a:t>
            </a: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without knowing </a:t>
            </a: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what is </a:t>
            </a: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truly </a:t>
            </a: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missing.</a:t>
            </a:r>
          </a:p>
        </p:txBody>
      </p:sp>
      <p:sp>
        <p:nvSpPr>
          <p:cNvPr id="10" name="Rectangles 11">
            <a:extLst>
              <a:ext uri="{FF2B5EF4-FFF2-40B4-BE49-F238E27FC236}">
                <a16:creationId xmlns:a16="http://schemas.microsoft.com/office/drawing/2014/main" id="{6DEB374C-06DE-F10F-B0EE-10FF9D74418D}"/>
              </a:ext>
            </a:extLst>
          </p:cNvPr>
          <p:cNvSpPr/>
          <p:nvPr/>
        </p:nvSpPr>
        <p:spPr>
          <a:xfrm>
            <a:off x="210142" y="2106524"/>
            <a:ext cx="4789724" cy="2666032"/>
          </a:xfrm>
          <a:prstGeom prst="rect">
            <a:avLst/>
          </a:prstGeom>
          <a:ln>
            <a:solidFill>
              <a:srgbClr val="05BDAB"/>
            </a:solidFill>
          </a:ln>
        </p:spPr>
        <p:style>
          <a:lnRef idx="2">
            <a:schemeClr val="accent1"/>
          </a:lnRef>
          <a:fillRef idx="0">
            <a:srgbClr val="FFFFFF"/>
          </a:fillRef>
          <a:effectRef idx="0">
            <a:srgbClr val="FFFFFF"/>
          </a:effectRef>
          <a:fontRef idx="minor">
            <a:schemeClr val="tx1"/>
          </a:fontRef>
        </p:style>
        <p:txBody>
          <a:bodyPr/>
          <a:lstStyle/>
          <a:p>
            <a:endParaRPr lang="en-US"/>
          </a:p>
        </p:txBody>
      </p:sp>
      <p:sp>
        <p:nvSpPr>
          <p:cNvPr id="11" name="Rectangles 11">
            <a:extLst>
              <a:ext uri="{FF2B5EF4-FFF2-40B4-BE49-F238E27FC236}">
                <a16:creationId xmlns:a16="http://schemas.microsoft.com/office/drawing/2014/main" id="{3AF0336F-2AF0-9A15-7C97-2A62718B3410}"/>
              </a:ext>
            </a:extLst>
          </p:cNvPr>
          <p:cNvSpPr/>
          <p:nvPr/>
        </p:nvSpPr>
        <p:spPr>
          <a:xfrm>
            <a:off x="5105400" y="460987"/>
            <a:ext cx="3891838" cy="4311569"/>
          </a:xfrm>
          <a:prstGeom prst="rect">
            <a:avLst/>
          </a:prstGeom>
          <a:ln>
            <a:solidFill>
              <a:srgbClr val="05BDAB"/>
            </a:solidFill>
          </a:ln>
        </p:spPr>
        <p:style>
          <a:lnRef idx="2">
            <a:schemeClr val="accent1"/>
          </a:lnRef>
          <a:fillRef idx="0">
            <a:srgbClr val="FFFFFF"/>
          </a:fillRef>
          <a:effectRef idx="0">
            <a:srgbClr val="FFFFFF"/>
          </a:effectRef>
          <a:fontRef idx="minor">
            <a:schemeClr val="tx1"/>
          </a:fontRef>
        </p:style>
        <p:txBody>
          <a:bodyPr/>
          <a:lstStyle/>
          <a:p>
            <a:endParaRPr lang="en-US"/>
          </a:p>
        </p:txBody>
      </p:sp>
      <p:sp>
        <p:nvSpPr>
          <p:cNvPr id="12" name="TextBox 11">
            <a:extLst>
              <a:ext uri="{FF2B5EF4-FFF2-40B4-BE49-F238E27FC236}">
                <a16:creationId xmlns:a16="http://schemas.microsoft.com/office/drawing/2014/main" id="{0877D718-8530-CC76-684B-F9EF73DFBC15}"/>
              </a:ext>
            </a:extLst>
          </p:cNvPr>
          <p:cNvSpPr txBox="1"/>
          <p:nvPr/>
        </p:nvSpPr>
        <p:spPr>
          <a:xfrm>
            <a:off x="222250" y="2123450"/>
            <a:ext cx="3239990" cy="323165"/>
          </a:xfrm>
          <a:prstGeom prst="rect">
            <a:avLst/>
          </a:prstGeom>
          <a:noFill/>
        </p:spPr>
        <p:txBody>
          <a:bodyPr wrap="none" rtlCol="0">
            <a:spAutoFit/>
          </a:bodyPr>
          <a:lstStyle/>
          <a:p>
            <a:r>
              <a:rPr lang="en-IN" sz="1500" b="1" dirty="0">
                <a:solidFill>
                  <a:srgbClr val="006666"/>
                </a:solidFill>
                <a:latin typeface="Google Sans" panose="020B0604020202020204" charset="0"/>
                <a:ea typeface="Google Sans" panose="020B0604020202020204" charset="0"/>
                <a:cs typeface="Google Sans" panose="020B0604020202020204" charset="0"/>
              </a:rPr>
              <a:t>How </a:t>
            </a:r>
            <a:r>
              <a:rPr lang="en-IN" sz="1500" b="1" dirty="0" err="1">
                <a:solidFill>
                  <a:srgbClr val="006666"/>
                </a:solidFill>
                <a:latin typeface="Google Sans" panose="020B0604020202020204" charset="0"/>
                <a:ea typeface="Google Sans" panose="020B0604020202020204" charset="0"/>
                <a:cs typeface="Google Sans" panose="020B0604020202020204" charset="0"/>
              </a:rPr>
              <a:t>MindFlayer</a:t>
            </a:r>
            <a:r>
              <a:rPr lang="en-IN" sz="1500" b="1" dirty="0">
                <a:solidFill>
                  <a:srgbClr val="006666"/>
                </a:solidFill>
                <a:latin typeface="Google Sans" panose="020B0604020202020204" charset="0"/>
                <a:ea typeface="Google Sans" panose="020B0604020202020204" charset="0"/>
                <a:cs typeface="Google Sans" panose="020B0604020202020204" charset="0"/>
              </a:rPr>
              <a:t> Bridges The Gap</a:t>
            </a:r>
          </a:p>
        </p:txBody>
      </p:sp>
      <p:sp>
        <p:nvSpPr>
          <p:cNvPr id="16" name="TextBox 15">
            <a:extLst>
              <a:ext uri="{FF2B5EF4-FFF2-40B4-BE49-F238E27FC236}">
                <a16:creationId xmlns:a16="http://schemas.microsoft.com/office/drawing/2014/main" id="{75950125-62C9-EEB5-689A-BC13C634AC0F}"/>
              </a:ext>
            </a:extLst>
          </p:cNvPr>
          <p:cNvSpPr txBox="1"/>
          <p:nvPr/>
        </p:nvSpPr>
        <p:spPr>
          <a:xfrm>
            <a:off x="5167629" y="722596"/>
            <a:ext cx="3706833" cy="323165"/>
          </a:xfrm>
          <a:prstGeom prst="rect">
            <a:avLst/>
          </a:prstGeom>
          <a:noFill/>
        </p:spPr>
        <p:txBody>
          <a:bodyPr wrap="square" rtlCol="0">
            <a:spAutoFit/>
          </a:bodyPr>
          <a:lstStyle/>
          <a:p>
            <a:r>
              <a:rPr lang="en-GB" sz="1500" b="1" dirty="0">
                <a:solidFill>
                  <a:srgbClr val="006666"/>
                </a:solidFill>
                <a:latin typeface="Google Sans" panose="020B0604020202020204" charset="0"/>
                <a:ea typeface="Google Sans" panose="020B0604020202020204" charset="0"/>
                <a:cs typeface="Google Sans" panose="020B0604020202020204" charset="0"/>
              </a:rPr>
              <a:t>Why </a:t>
            </a:r>
            <a:r>
              <a:rPr lang="en-GB" sz="1500" b="1" dirty="0" err="1">
                <a:solidFill>
                  <a:srgbClr val="006666"/>
                </a:solidFill>
                <a:latin typeface="Google Sans" panose="020B0604020202020204" charset="0"/>
                <a:ea typeface="Google Sans" panose="020B0604020202020204" charset="0"/>
                <a:cs typeface="Google Sans" panose="020B0604020202020204" charset="0"/>
              </a:rPr>
              <a:t>MindFlayer</a:t>
            </a:r>
            <a:r>
              <a:rPr lang="en-GB" sz="1500" b="1" dirty="0">
                <a:solidFill>
                  <a:srgbClr val="006666"/>
                </a:solidFill>
                <a:latin typeface="Google Sans" panose="020B0604020202020204" charset="0"/>
                <a:ea typeface="Google Sans" panose="020B0604020202020204" charset="0"/>
                <a:cs typeface="Google Sans" panose="020B0604020202020204" charset="0"/>
              </a:rPr>
              <a:t> is Uniquely Powerful</a:t>
            </a:r>
            <a:endParaRPr lang="en-IN" sz="1500" b="1" dirty="0">
              <a:solidFill>
                <a:srgbClr val="006666"/>
              </a:solidFill>
              <a:latin typeface="Google Sans" panose="020B0604020202020204" charset="0"/>
              <a:ea typeface="Google Sans" panose="020B0604020202020204" charset="0"/>
              <a:cs typeface="Google Sans" panose="020B0604020202020204" charset="0"/>
            </a:endParaRPr>
          </a:p>
        </p:txBody>
      </p:sp>
      <p:sp>
        <p:nvSpPr>
          <p:cNvPr id="18" name="Rectangle 6">
            <a:extLst>
              <a:ext uri="{FF2B5EF4-FFF2-40B4-BE49-F238E27FC236}">
                <a16:creationId xmlns:a16="http://schemas.microsoft.com/office/drawing/2014/main" id="{38468A65-3C14-F3DF-3F16-5CFB8EF6A067}"/>
              </a:ext>
            </a:extLst>
          </p:cNvPr>
          <p:cNvSpPr>
            <a:spLocks noChangeArrowheads="1"/>
          </p:cNvSpPr>
          <p:nvPr/>
        </p:nvSpPr>
        <p:spPr bwMode="auto">
          <a:xfrm>
            <a:off x="269536" y="2450900"/>
            <a:ext cx="4730329"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ts val="300"/>
              </a:spcAft>
              <a:buClrTx/>
              <a:buSzTx/>
              <a:buFont typeface="Wingdings" panose="05000000000000000000" pitchFamily="2" charset="2"/>
              <a:buChar char="Ø"/>
              <a:tabLst/>
            </a:pPr>
            <a:r>
              <a:rPr kumimoji="0" lang="en-US" altLang="en-US" sz="130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Uses autonomous LLM agents to deliver </a:t>
            </a: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context-aware test</a:t>
            </a:r>
            <a:r>
              <a:rPr kumimoji="0" lang="en-US" altLang="en-US" sz="130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 intelligence without hardcoded static templates.</a:t>
            </a:r>
          </a:p>
          <a:p>
            <a:pPr marL="285750" marR="0" lvl="0" indent="-285750" algn="just" defTabSz="914400" rtl="0" eaLnBrk="0" fontAlgn="base" latinLnBrk="0" hangingPunct="0">
              <a:lnSpc>
                <a:spcPct val="100000"/>
              </a:lnSpc>
              <a:spcBef>
                <a:spcPct val="0"/>
              </a:spcBef>
              <a:spcAft>
                <a:spcPts val="300"/>
              </a:spcAft>
              <a:buClrTx/>
              <a:buSzTx/>
              <a:buFont typeface="Wingdings" panose="05000000000000000000" pitchFamily="2" charset="2"/>
              <a:buChar char="Ø"/>
              <a:tabLst/>
            </a:pP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Combines requirements, system context, and existing tests to understand </a:t>
            </a: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real-world API behavior</a:t>
            </a: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a:t>
            </a:r>
          </a:p>
          <a:p>
            <a:pPr marL="285750" marR="0" lvl="0" indent="-285750" algn="just" defTabSz="914400" rtl="0" eaLnBrk="0" fontAlgn="base" latinLnBrk="0" hangingPunct="0">
              <a:lnSpc>
                <a:spcPct val="100000"/>
              </a:lnSpc>
              <a:spcBef>
                <a:spcPct val="0"/>
              </a:spcBef>
              <a:spcAft>
                <a:spcPts val="300"/>
              </a:spcAft>
              <a:buClrTx/>
              <a:buSzTx/>
              <a:buFont typeface="Wingdings" panose="05000000000000000000" pitchFamily="2" charset="2"/>
              <a:buChar char="Ø"/>
              <a:tabLst/>
            </a:pP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Generates only missing, executable tests, reducing redundancy and </a:t>
            </a: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lowering maintenance effort</a:t>
            </a: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a:t>
            </a:r>
          </a:p>
          <a:p>
            <a:pPr marL="285750" marR="0" lvl="0" indent="-285750" algn="just" defTabSz="914400" rtl="0" eaLnBrk="0" fontAlgn="base" latinLnBrk="0" hangingPunct="0">
              <a:lnSpc>
                <a:spcPct val="100000"/>
              </a:lnSpc>
              <a:spcBef>
                <a:spcPct val="0"/>
              </a:spcBef>
              <a:spcAft>
                <a:spcPts val="300"/>
              </a:spcAft>
              <a:buClrTx/>
              <a:buSzTx/>
              <a:buFont typeface="Wingdings" panose="05000000000000000000" pitchFamily="2" charset="2"/>
              <a:buChar char="Ø"/>
              <a:tabLst/>
            </a:pP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Separates test planning from test generation, enabling </a:t>
            </a: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smarter decisions over blind code output.</a:t>
            </a:r>
          </a:p>
          <a:p>
            <a:pPr marL="285750" marR="0" lvl="0" indent="-285750" algn="just" defTabSz="914400" rtl="0" eaLnBrk="0" fontAlgn="base" latinLnBrk="0" hangingPunct="0">
              <a:lnSpc>
                <a:spcPct val="100000"/>
              </a:lnSpc>
              <a:spcBef>
                <a:spcPct val="0"/>
              </a:spcBef>
              <a:spcAft>
                <a:spcPts val="300"/>
              </a:spcAft>
              <a:buClrTx/>
              <a:buSzTx/>
              <a:buFont typeface="Wingdings" panose="05000000000000000000" pitchFamily="2" charset="2"/>
              <a:buChar char="Ø"/>
              <a:tabLst/>
            </a:pP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Agents operate independently, ensuring </a:t>
            </a: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scalable, adaptable, </a:t>
            </a: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enterprise-ready automation.</a:t>
            </a:r>
          </a:p>
        </p:txBody>
      </p:sp>
      <p:sp>
        <p:nvSpPr>
          <p:cNvPr id="19" name="Rectangle 7">
            <a:extLst>
              <a:ext uri="{FF2B5EF4-FFF2-40B4-BE49-F238E27FC236}">
                <a16:creationId xmlns:a16="http://schemas.microsoft.com/office/drawing/2014/main" id="{FF31F046-6BF9-0642-5EA0-E3470D7F15E8}"/>
              </a:ext>
            </a:extLst>
          </p:cNvPr>
          <p:cNvSpPr>
            <a:spLocks noChangeArrowheads="1"/>
          </p:cNvSpPr>
          <p:nvPr/>
        </p:nvSpPr>
        <p:spPr bwMode="auto">
          <a:xfrm>
            <a:off x="5127543" y="1172781"/>
            <a:ext cx="3629531" cy="33137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algn="just" eaLnBrk="0" fontAlgn="base" hangingPunct="0">
              <a:spcBef>
                <a:spcPct val="0"/>
              </a:spcBef>
              <a:spcAft>
                <a:spcPts val="400"/>
              </a:spcAft>
              <a:buClrTx/>
              <a:buFont typeface="Wingdings" panose="05000000000000000000" pitchFamily="2" charset="2"/>
              <a:buChar char="ü"/>
            </a:pPr>
            <a:r>
              <a:rPr lang="en-US" b="1" dirty="0"/>
              <a:t>Agentic AI Architecture</a:t>
            </a:r>
            <a:r>
              <a:rPr lang="en-US" dirty="0"/>
              <a:t> –Modular LLM agents handling planning, generation, and validation.</a:t>
            </a:r>
          </a:p>
          <a:p>
            <a:pPr marL="285750" lvl="0" indent="-285750" algn="just" eaLnBrk="0" fontAlgn="base" hangingPunct="0">
              <a:spcBef>
                <a:spcPct val="0"/>
              </a:spcBef>
              <a:spcAft>
                <a:spcPts val="400"/>
              </a:spcAft>
              <a:buClrTx/>
              <a:buFont typeface="Wingdings" panose="05000000000000000000" pitchFamily="2" charset="2"/>
              <a:buChar char="ü"/>
            </a:pPr>
            <a:r>
              <a:rPr lang="en-US" b="1" dirty="0"/>
              <a:t>Context Awareness</a:t>
            </a:r>
            <a:r>
              <a:rPr lang="en-US" dirty="0"/>
              <a:t> –Understands system behavior, dependencies, and existing test coverage.</a:t>
            </a:r>
          </a:p>
          <a:p>
            <a:pPr marL="285750" lvl="0" indent="-285750" eaLnBrk="0" fontAlgn="base" hangingPunct="0">
              <a:spcBef>
                <a:spcPct val="0"/>
              </a:spcBef>
              <a:spcAft>
                <a:spcPts val="400"/>
              </a:spcAft>
              <a:buClrTx/>
              <a:buFont typeface="Wingdings" panose="05000000000000000000" pitchFamily="2" charset="2"/>
              <a:buChar char="ü"/>
            </a:pPr>
            <a:r>
              <a:rPr lang="en-US" b="1" dirty="0"/>
              <a:t>Plan-Before-Generate</a:t>
            </a:r>
            <a:r>
              <a:rPr lang="en-US" dirty="0"/>
              <a:t> – Decides required tests before writing any test code.</a:t>
            </a:r>
          </a:p>
          <a:p>
            <a:pPr marL="285750" lvl="0" indent="-285750" algn="just" eaLnBrk="0" fontAlgn="base" hangingPunct="0">
              <a:spcBef>
                <a:spcPct val="0"/>
              </a:spcBef>
              <a:spcAft>
                <a:spcPts val="400"/>
              </a:spcAft>
              <a:buClrTx/>
              <a:buFont typeface="Wingdings" panose="05000000000000000000" pitchFamily="2" charset="2"/>
              <a:buChar char="ü"/>
            </a:pPr>
            <a:r>
              <a:rPr lang="en-US" b="1" dirty="0"/>
              <a:t>Executable Intelligence</a:t>
            </a:r>
            <a:r>
              <a:rPr lang="en-US" dirty="0"/>
              <a:t> –Outputs ready-to-run </a:t>
            </a:r>
            <a:r>
              <a:rPr lang="en-US" dirty="0" err="1"/>
              <a:t>PyTest</a:t>
            </a:r>
            <a:r>
              <a:rPr lang="en-US" dirty="0"/>
              <a:t> or Postman test cases.</a:t>
            </a:r>
          </a:p>
          <a:p>
            <a:pPr marL="285750" lvl="0" indent="-285750" algn="just" eaLnBrk="0" fontAlgn="base" hangingPunct="0">
              <a:spcBef>
                <a:spcPct val="0"/>
              </a:spcBef>
              <a:spcAft>
                <a:spcPts val="400"/>
              </a:spcAft>
              <a:buClrTx/>
              <a:buFont typeface="Wingdings" panose="05000000000000000000" pitchFamily="2" charset="2"/>
              <a:buChar char="ü"/>
            </a:pPr>
            <a:r>
              <a:rPr lang="en-US" b="1" dirty="0"/>
              <a:t>Enterprise Scalability</a:t>
            </a:r>
            <a:r>
              <a:rPr lang="en-US" dirty="0"/>
              <a:t> –Designed for CI/CD pipelines and real-world systems.</a:t>
            </a:r>
            <a:endParaRPr kumimoji="0" lang="en-US" altLang="en-US"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ctrTitle"/>
          </p:nvPr>
        </p:nvSpPr>
        <p:spPr>
          <a:xfrm>
            <a:off x="7272866" y="744575"/>
            <a:ext cx="1559441"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IN" sz="900" dirty="0"/>
              <a:t>.</a:t>
            </a:r>
            <a:endParaRPr sz="900" dirty="0"/>
          </a:p>
        </p:txBody>
      </p:sp>
      <p:sp>
        <p:nvSpPr>
          <p:cNvPr id="79" name="Google Shape;79;p16"/>
          <p:cNvSpPr txBox="1">
            <a:spLocks noGrp="1"/>
          </p:cNvSpPr>
          <p:nvPr>
            <p:ph type="subTitle" idx="1"/>
          </p:nvPr>
        </p:nvSpPr>
        <p:spPr>
          <a:xfrm>
            <a:off x="8754532" y="2834125"/>
            <a:ext cx="389468"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800" dirty="0"/>
              <a:t>,</a:t>
            </a:r>
            <a:endParaRPr sz="800" dirty="0"/>
          </a:p>
        </p:txBody>
      </p:sp>
      <p:sp>
        <p:nvSpPr>
          <p:cNvPr id="81" name="Google Shape;81;p16"/>
          <p:cNvSpPr txBox="1"/>
          <p:nvPr/>
        </p:nvSpPr>
        <p:spPr>
          <a:xfrm>
            <a:off x="311693" y="458978"/>
            <a:ext cx="3067980" cy="423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b="1" dirty="0">
                <a:latin typeface="Google Sans"/>
                <a:ea typeface="Google Sans"/>
                <a:cs typeface="Google Sans"/>
                <a:sym typeface="Google Sans"/>
              </a:rPr>
              <a:t>Key features of LLM </a:t>
            </a:r>
          </a:p>
          <a:p>
            <a:pPr marL="0" lvl="0" indent="0" algn="l" rtl="0">
              <a:spcBef>
                <a:spcPts val="0"/>
              </a:spcBef>
              <a:spcAft>
                <a:spcPts val="0"/>
              </a:spcAft>
              <a:buNone/>
            </a:pPr>
            <a:endParaRPr lang="en-GB" sz="1600" b="1" dirty="0">
              <a:latin typeface="Google Sans"/>
              <a:ea typeface="Google Sans"/>
              <a:cs typeface="Google Sans"/>
              <a:sym typeface="Google Sans"/>
            </a:endParaRPr>
          </a:p>
        </p:txBody>
      </p:sp>
      <p:sp>
        <p:nvSpPr>
          <p:cNvPr id="4" name="Rectangle 2">
            <a:extLst>
              <a:ext uri="{FF2B5EF4-FFF2-40B4-BE49-F238E27FC236}">
                <a16:creationId xmlns:a16="http://schemas.microsoft.com/office/drawing/2014/main" id="{1FF3365E-EC39-18ED-942D-CB1CAFEE9A6A}"/>
              </a:ext>
            </a:extLst>
          </p:cNvPr>
          <p:cNvSpPr>
            <a:spLocks noChangeArrowheads="1"/>
          </p:cNvSpPr>
          <p:nvPr/>
        </p:nvSpPr>
        <p:spPr bwMode="auto">
          <a:xfrm>
            <a:off x="193380" y="1020884"/>
            <a:ext cx="8561152" cy="33752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defTabSz="914400" rtl="0" eaLnBrk="0" fontAlgn="base" latinLnBrk="0" hangingPunct="0">
              <a:lnSpc>
                <a:spcPct val="100000"/>
              </a:lnSpc>
              <a:spcBef>
                <a:spcPct val="0"/>
              </a:spcBef>
              <a:spcAft>
                <a:spcPts val="400"/>
              </a:spcAft>
              <a:buClrTx/>
              <a:buSzTx/>
              <a:buFont typeface="Wingdings" panose="05000000000000000000" pitchFamily="2" charset="2"/>
              <a:buChar char="§"/>
              <a:tabLst/>
            </a:pP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 </a:t>
            </a:r>
            <a:r>
              <a:rPr kumimoji="0" lang="en-US" altLang="en-US"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Context-Aware Test Intelligence</a:t>
            </a:r>
            <a:b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b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 Automatically builds system context from API requirements, including endpoints, authentication rules, and dependencies.</a:t>
            </a:r>
          </a:p>
          <a:p>
            <a:pPr marL="285750" marR="0" lvl="0" indent="-285750" defTabSz="914400" rtl="0" eaLnBrk="0" fontAlgn="base" latinLnBrk="0" hangingPunct="0">
              <a:lnSpc>
                <a:spcPct val="100000"/>
              </a:lnSpc>
              <a:spcBef>
                <a:spcPct val="0"/>
              </a:spcBef>
              <a:spcAft>
                <a:spcPts val="400"/>
              </a:spcAft>
              <a:buClrTx/>
              <a:buSzTx/>
              <a:buFont typeface="Wingdings" panose="05000000000000000000" pitchFamily="2" charset="2"/>
              <a:buChar char="§"/>
              <a:tabLst/>
            </a:pPr>
            <a:r>
              <a:rPr kumimoji="0" lang="en-US" altLang="en-US"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Intelligent Test Planning</a:t>
            </a:r>
            <a:b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b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 Determines which test cases should exist before generating any code. Plans positive, negative, authentication, dependency, and edge-case scenarios logically.</a:t>
            </a:r>
          </a:p>
          <a:p>
            <a:pPr marL="285750" marR="0" lvl="0" indent="-285750" defTabSz="914400" rtl="0" eaLnBrk="0" fontAlgn="base" latinLnBrk="0" hangingPunct="0">
              <a:lnSpc>
                <a:spcPct val="100000"/>
              </a:lnSpc>
              <a:spcBef>
                <a:spcPct val="0"/>
              </a:spcBef>
              <a:spcAft>
                <a:spcPts val="400"/>
              </a:spcAft>
              <a:buClrTx/>
              <a:buSzTx/>
              <a:buFont typeface="Wingdings" panose="05000000000000000000" pitchFamily="2" charset="2"/>
              <a:buChar char="§"/>
              <a:tabLst/>
            </a:pP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 </a:t>
            </a:r>
            <a:r>
              <a:rPr kumimoji="0" lang="en-US" altLang="en-US"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Duplicate-Free Test Generation</a:t>
            </a:r>
            <a:b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br>
            <a:r>
              <a:rPr lang="en-US" altLang="en-US" sz="1300" dirty="0">
                <a:solidFill>
                  <a:schemeClr val="tx1"/>
                </a:solidFill>
                <a:latin typeface="Google Sans" panose="020B0604020202020204" charset="0"/>
                <a:ea typeface="Google Sans" panose="020B0604020202020204" charset="0"/>
                <a:cs typeface="Google Sans" panose="020B0604020202020204" charset="0"/>
              </a:rPr>
              <a:t> </a:t>
            </a: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Compares planned tests with existing test cases. Generates only missing tests, eliminating redundancy and maintenance overhead.</a:t>
            </a:r>
          </a:p>
          <a:p>
            <a:pPr marL="285750" marR="0" lvl="0" indent="-285750" defTabSz="914400" rtl="0" eaLnBrk="0" fontAlgn="base" latinLnBrk="0" hangingPunct="0">
              <a:lnSpc>
                <a:spcPct val="100000"/>
              </a:lnSpc>
              <a:spcBef>
                <a:spcPct val="0"/>
              </a:spcBef>
              <a:spcAft>
                <a:spcPts val="400"/>
              </a:spcAft>
              <a:buClrTx/>
              <a:buSzTx/>
              <a:buFont typeface="Wingdings" panose="05000000000000000000" pitchFamily="2" charset="2"/>
              <a:buChar char="§"/>
              <a:tabLst/>
            </a:pPr>
            <a:r>
              <a:rPr kumimoji="0" lang="en-US" altLang="en-US" sz="1300"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 </a:t>
            </a:r>
            <a:r>
              <a:rPr kumimoji="0" lang="en-US" altLang="en-US"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LLM-Driven Executable Test Code</a:t>
            </a:r>
            <a:b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b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 Uses Large Language Models to generate ready-to-run test code. Supports </a:t>
            </a:r>
            <a:r>
              <a:rPr kumimoji="0" lang="en-US" altLang="en-US" sz="1300" b="0" i="0" u="none" strike="noStrike" cap="none" normalizeH="0" baseline="0" dirty="0" err="1">
                <a:ln>
                  <a:noFill/>
                </a:ln>
                <a:solidFill>
                  <a:schemeClr val="tx1"/>
                </a:solidFill>
                <a:effectLst/>
                <a:latin typeface="Google Sans" panose="020B0604020202020204" charset="0"/>
                <a:ea typeface="Google Sans" panose="020B0604020202020204" charset="0"/>
                <a:cs typeface="Google Sans" panose="020B0604020202020204" charset="0"/>
              </a:rPr>
              <a:t>PyTest</a:t>
            </a: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 and Postman collections for immediate execution.</a:t>
            </a:r>
          </a:p>
          <a:p>
            <a:pPr marL="285750" marR="0" lvl="0" indent="-285750" defTabSz="914400" rtl="0" eaLnBrk="0" fontAlgn="base" latinLnBrk="0" hangingPunct="0">
              <a:lnSpc>
                <a:spcPct val="100000"/>
              </a:lnSpc>
              <a:spcBef>
                <a:spcPct val="0"/>
              </a:spcBef>
              <a:spcAft>
                <a:spcPts val="400"/>
              </a:spcAft>
              <a:buClrTx/>
              <a:buSzTx/>
              <a:buFont typeface="Wingdings" panose="05000000000000000000" pitchFamily="2" charset="2"/>
              <a:buChar char="§"/>
              <a:tabLst/>
            </a:pPr>
            <a:r>
              <a:rPr kumimoji="0" lang="en-US" altLang="en-US" b="1"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Coverage Gap Detection</a:t>
            </a:r>
            <a:b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br>
            <a:r>
              <a:rPr kumimoji="0" lang="en-US" altLang="en-US" sz="1300" b="0" i="0" u="none" strike="noStrike" cap="none" normalizeH="0" baseline="0" dirty="0">
                <a:ln>
                  <a:noFill/>
                </a:ln>
                <a:solidFill>
                  <a:schemeClr val="tx1"/>
                </a:solidFill>
                <a:effectLst/>
                <a:latin typeface="Google Sans" panose="020B0604020202020204" charset="0"/>
                <a:ea typeface="Google Sans" panose="020B0604020202020204" charset="0"/>
                <a:cs typeface="Google Sans" panose="020B0604020202020204" charset="0"/>
              </a:rPr>
              <a:t> Identifies uncovered scenarios such as missing auth checks or token expiry cases. Ensures systematic and complete API test coverage.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ctrTitle"/>
          </p:nvPr>
        </p:nvSpPr>
        <p:spPr>
          <a:xfrm>
            <a:off x="311700" y="131816"/>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dirty="0"/>
          </a:p>
        </p:txBody>
      </p:sp>
      <p:sp>
        <p:nvSpPr>
          <p:cNvPr id="87" name="Google Shape;87;p17"/>
          <p:cNvSpPr txBox="1">
            <a:spLocks noGrp="1"/>
          </p:cNvSpPr>
          <p:nvPr>
            <p:ph type="subTitle" idx="1"/>
          </p:nvPr>
        </p:nvSpPr>
        <p:spPr>
          <a:xfrm>
            <a:off x="159300" y="2749458"/>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dirty="0"/>
          </a:p>
        </p:txBody>
      </p:sp>
      <p:sp>
        <p:nvSpPr>
          <p:cNvPr id="14" name="TextBox 13">
            <a:extLst>
              <a:ext uri="{FF2B5EF4-FFF2-40B4-BE49-F238E27FC236}">
                <a16:creationId xmlns:a16="http://schemas.microsoft.com/office/drawing/2014/main" id="{5D7FAD05-91FF-3151-8ECE-113F172C6A05}"/>
              </a:ext>
            </a:extLst>
          </p:cNvPr>
          <p:cNvSpPr txBox="1"/>
          <p:nvPr/>
        </p:nvSpPr>
        <p:spPr>
          <a:xfrm>
            <a:off x="2261570" y="793087"/>
            <a:ext cx="4620860" cy="369332"/>
          </a:xfrm>
          <a:prstGeom prst="rect">
            <a:avLst/>
          </a:prstGeom>
          <a:noFill/>
        </p:spPr>
        <p:txBody>
          <a:bodyPr wrap="square">
            <a:spAutoFit/>
          </a:bodyPr>
          <a:lstStyle/>
          <a:p>
            <a:pPr algn="ctr"/>
            <a:r>
              <a:rPr lang="en-GB" sz="1800" b="1" dirty="0" err="1">
                <a:latin typeface="Google Sans"/>
                <a:ea typeface="Google Sans"/>
                <a:cs typeface="Google Sans"/>
                <a:sym typeface="Google Sans"/>
              </a:rPr>
              <a:t>MindFlayer</a:t>
            </a:r>
            <a:r>
              <a:rPr lang="en-GB" sz="1800" b="1" dirty="0">
                <a:latin typeface="Google Sans"/>
                <a:ea typeface="Google Sans"/>
                <a:cs typeface="Google Sans"/>
                <a:sym typeface="Google Sans"/>
              </a:rPr>
              <a:t> Process Flow Diagram</a:t>
            </a:r>
            <a:endParaRPr lang="en-IN" sz="1800" dirty="0"/>
          </a:p>
        </p:txBody>
      </p:sp>
      <p:sp>
        <p:nvSpPr>
          <p:cNvPr id="4" name="AutoShape 2" descr="Generated image">
            <a:extLst>
              <a:ext uri="{FF2B5EF4-FFF2-40B4-BE49-F238E27FC236}">
                <a16:creationId xmlns:a16="http://schemas.microsoft.com/office/drawing/2014/main" id="{BEA9A684-9EA1-0487-8E20-ECA8B8223761}"/>
              </a:ext>
            </a:extLst>
          </p:cNvPr>
          <p:cNvSpPr>
            <a:spLocks noChangeAspect="1" noChangeArrowheads="1"/>
          </p:cNvSpPr>
          <p:nvPr/>
        </p:nvSpPr>
        <p:spPr bwMode="auto">
          <a:xfrm>
            <a:off x="4267200" y="233468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E8591380-CADF-6A44-1B81-7EC5D989C5B6}"/>
              </a:ext>
            </a:extLst>
          </p:cNvPr>
          <p:cNvPicPr>
            <a:picLocks noChangeAspect="1"/>
          </p:cNvPicPr>
          <p:nvPr/>
        </p:nvPicPr>
        <p:blipFill>
          <a:blip r:embed="rId3"/>
          <a:stretch>
            <a:fillRect/>
          </a:stretch>
        </p:blipFill>
        <p:spPr>
          <a:xfrm>
            <a:off x="0" y="0"/>
            <a:ext cx="9211733" cy="5143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95" name="Google Shape;95;p18"/>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3" name="TextBox 2">
            <a:extLst>
              <a:ext uri="{FF2B5EF4-FFF2-40B4-BE49-F238E27FC236}">
                <a16:creationId xmlns:a16="http://schemas.microsoft.com/office/drawing/2014/main" id="{EC6988EF-09E0-DEEA-74CD-2FCE549EE705}"/>
              </a:ext>
            </a:extLst>
          </p:cNvPr>
          <p:cNvSpPr txBox="1"/>
          <p:nvPr/>
        </p:nvSpPr>
        <p:spPr>
          <a:xfrm>
            <a:off x="2286000" y="2312256"/>
            <a:ext cx="4572000" cy="523220"/>
          </a:xfrm>
          <a:prstGeom prst="rect">
            <a:avLst/>
          </a:prstGeom>
          <a:noFill/>
        </p:spPr>
        <p:txBody>
          <a:bodyPr wrap="square">
            <a:spAutoFit/>
          </a:bodyPr>
          <a:lstStyle/>
          <a:p>
            <a:r>
              <a:rPr lang="en-US" b="1" dirty="0" err="1"/>
              <a:t>erprise</a:t>
            </a:r>
            <a:r>
              <a:rPr lang="en-US" b="1" dirty="0"/>
              <a:t> Scalability</a:t>
            </a:r>
            <a:r>
              <a:rPr lang="en-US" dirty="0"/>
              <a:t> – Designed for CI/CD pipelines and real-world systems.</a:t>
            </a:r>
            <a:endParaRPr lang="en-IN" dirty="0"/>
          </a:p>
        </p:txBody>
      </p:sp>
      <p:pic>
        <p:nvPicPr>
          <p:cNvPr id="6" name="Picture 5">
            <a:extLst>
              <a:ext uri="{FF2B5EF4-FFF2-40B4-BE49-F238E27FC236}">
                <a16:creationId xmlns:a16="http://schemas.microsoft.com/office/drawing/2014/main" id="{D2A87A7F-8337-95FB-5D7B-B099F662250A}"/>
              </a:ext>
            </a:extLst>
          </p:cNvPr>
          <p:cNvPicPr>
            <a:picLocks noChangeAspect="1"/>
          </p:cNvPicPr>
          <p:nvPr/>
        </p:nvPicPr>
        <p:blipFill>
          <a:blip r:embed="rId3"/>
          <a:stretch>
            <a:fillRect/>
          </a:stretch>
        </p:blipFill>
        <p:spPr>
          <a:xfrm>
            <a:off x="0" y="0"/>
            <a:ext cx="9211733" cy="51435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03" name="Google Shape;103;p1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3" name="Picture 2">
            <a:extLst>
              <a:ext uri="{FF2B5EF4-FFF2-40B4-BE49-F238E27FC236}">
                <a16:creationId xmlns:a16="http://schemas.microsoft.com/office/drawing/2014/main" id="{6D66FDEF-8CDB-08E0-8FBC-489F0ACFDA28}"/>
              </a:ext>
            </a:extLst>
          </p:cNvPr>
          <p:cNvPicPr>
            <a:picLocks noChangeAspect="1"/>
          </p:cNvPicPr>
          <p:nvPr/>
        </p:nvPicPr>
        <p:blipFill>
          <a:blip r:embed="rId3"/>
          <a:stretch>
            <a:fillRect/>
          </a:stretch>
        </p:blipFill>
        <p:spPr>
          <a:xfrm>
            <a:off x="84666" y="0"/>
            <a:ext cx="9059333" cy="51435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19" name="Google Shape;119;p2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566</TotalTime>
  <Words>544</Words>
  <Application>Microsoft Office PowerPoint</Application>
  <PresentationFormat>On-screen Show (16:9)</PresentationFormat>
  <Paragraphs>44</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Wingdings</vt:lpstr>
      <vt:lpstr>Aparajita</vt:lpstr>
      <vt:lpstr>Google Sans</vt:lpstr>
      <vt:lpstr>Simple Light</vt:lpstr>
      <vt:lpstr>st25 </vt:lpstr>
      <vt:lpstr>.</vt:lpstr>
      <vt:lpstr>hi</vt:lpstr>
      <vt:lpstr>.</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Vishvaa</dc:creator>
  <cp:lastModifiedBy>Indhu Ponnurangam</cp:lastModifiedBy>
  <cp:revision>7</cp:revision>
  <cp:lastPrinted>2026-01-04T05:47:46Z</cp:lastPrinted>
  <dcterms:modified xsi:type="dcterms:W3CDTF">2026-01-04T05:49:57Z</dcterms:modified>
</cp:coreProperties>
</file>